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28138" y="1426590"/>
            <a:ext cx="3887723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172200"/>
            <a:ext cx="9144000" cy="685800"/>
          </a:xfrm>
          <a:custGeom>
            <a:avLst/>
            <a:gdLst/>
            <a:ahLst/>
            <a:cxnLst/>
            <a:rect l="l" t="t" r="r" b="b"/>
            <a:pathLst>
              <a:path w="9144000" h="685800">
                <a:moveTo>
                  <a:pt x="9144000" y="0"/>
                </a:moveTo>
                <a:lnTo>
                  <a:pt x="0" y="0"/>
                </a:lnTo>
                <a:lnTo>
                  <a:pt x="0" y="685797"/>
                </a:lnTo>
                <a:lnTo>
                  <a:pt x="9144000" y="685797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D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07263" y="6473950"/>
            <a:ext cx="1083564" cy="329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1448" y="1807512"/>
            <a:ext cx="8810531" cy="2154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172200"/>
            <a:ext cx="9144000" cy="685800"/>
          </a:xfrm>
          <a:custGeom>
            <a:avLst/>
            <a:gdLst/>
            <a:ahLst/>
            <a:cxnLst/>
            <a:rect l="l" t="t" r="r" b="b"/>
            <a:pathLst>
              <a:path w="9144000" h="685800">
                <a:moveTo>
                  <a:pt x="9144000" y="0"/>
                </a:moveTo>
                <a:lnTo>
                  <a:pt x="0" y="0"/>
                </a:lnTo>
                <a:lnTo>
                  <a:pt x="0" y="685797"/>
                </a:lnTo>
                <a:lnTo>
                  <a:pt x="9144000" y="685797"/>
                </a:lnTo>
                <a:lnTo>
                  <a:pt x="9144000" y="0"/>
                </a:lnTo>
                <a:close/>
              </a:path>
            </a:pathLst>
          </a:custGeom>
          <a:solidFill>
            <a:srgbClr val="001D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07263" y="6473950"/>
            <a:ext cx="1083564" cy="3291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1140" y="938530"/>
            <a:ext cx="86817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66110" y="6248323"/>
            <a:ext cx="2793365" cy="49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413497" y="6518857"/>
            <a:ext cx="1379854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#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1.jpg"/><Relationship Id="rId3" Type="http://schemas.openxmlformats.org/officeDocument/2006/relationships/image" Target="../media/image142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4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jpg"/><Relationship Id="rId3" Type="http://schemas.openxmlformats.org/officeDocument/2006/relationships/image" Target="../media/image150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Relationship Id="rId3" Type="http://schemas.openxmlformats.org/officeDocument/2006/relationships/image" Target="../media/image50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65.jpg"/><Relationship Id="rId4" Type="http://schemas.openxmlformats.org/officeDocument/2006/relationships/image" Target="../media/image66.jpg"/><Relationship Id="rId5" Type="http://schemas.openxmlformats.org/officeDocument/2006/relationships/image" Target="../media/image67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Relationship Id="rId3" Type="http://schemas.openxmlformats.org/officeDocument/2006/relationships/image" Target="../media/image7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Relationship Id="rId3" Type="http://schemas.openxmlformats.org/officeDocument/2006/relationships/image" Target="../media/image81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Relationship Id="rId3" Type="http://schemas.openxmlformats.org/officeDocument/2006/relationships/image" Target="../media/image8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6.png"/><Relationship Id="rId3" Type="http://schemas.openxmlformats.org/officeDocument/2006/relationships/image" Target="../media/image97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Relationship Id="rId3" Type="http://schemas.openxmlformats.org/officeDocument/2006/relationships/image" Target="../media/image100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Relationship Id="rId3" Type="http://schemas.openxmlformats.org/officeDocument/2006/relationships/image" Target="../media/image109.jpg"/><Relationship Id="rId4" Type="http://schemas.openxmlformats.org/officeDocument/2006/relationships/image" Target="../media/image110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Relationship Id="rId3" Type="http://schemas.openxmlformats.org/officeDocument/2006/relationships/image" Target="../media/image112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Relationship Id="rId3" Type="http://schemas.openxmlformats.org/officeDocument/2006/relationships/image" Target="../media/image115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png"/><Relationship Id="rId3" Type="http://schemas.openxmlformats.org/officeDocument/2006/relationships/image" Target="../media/image118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jpg"/><Relationship Id="rId3" Type="http://schemas.openxmlformats.org/officeDocument/2006/relationships/image" Target="../media/image133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jpg"/><Relationship Id="rId3" Type="http://schemas.openxmlformats.org/officeDocument/2006/relationships/image" Target="../media/image135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jpg"/><Relationship Id="rId3" Type="http://schemas.openxmlformats.org/officeDocument/2006/relationships/image" Target="../media/image138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jpg"/><Relationship Id="rId3" Type="http://schemas.openxmlformats.org/officeDocument/2006/relationships/image" Target="../media/image14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10180" y="1005662"/>
            <a:ext cx="480060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>
                <a:latin typeface="Times New Roman"/>
                <a:cs typeface="Times New Roman"/>
              </a:rPr>
              <a:t>Chapter</a:t>
            </a:r>
            <a:r>
              <a:rPr dirty="0" sz="9600" spc="-90">
                <a:latin typeface="Times New Roman"/>
                <a:cs typeface="Times New Roman"/>
              </a:rPr>
              <a:t> </a:t>
            </a:r>
            <a:r>
              <a:rPr dirty="0" sz="9600">
                <a:latin typeface="Times New Roman"/>
                <a:cs typeface="Times New Roman"/>
              </a:rPr>
              <a:t>5</a:t>
            </a:r>
            <a:endParaRPr sz="9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75966" y="2824352"/>
            <a:ext cx="3515995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">
                <a:latin typeface="Times New Roman"/>
                <a:cs typeface="Times New Roman"/>
              </a:rPr>
              <a:t>İntegraller</a:t>
            </a:r>
            <a:endParaRPr sz="6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854" y="1356370"/>
            <a:ext cx="8847455" cy="2704465"/>
            <a:chOff x="200854" y="1356370"/>
            <a:chExt cx="8847455" cy="2704465"/>
          </a:xfrm>
        </p:grpSpPr>
        <p:sp>
          <p:nvSpPr>
            <p:cNvPr id="3" name="object 3"/>
            <p:cNvSpPr/>
            <p:nvPr/>
          </p:nvSpPr>
          <p:spPr>
            <a:xfrm>
              <a:off x="200854" y="1676420"/>
              <a:ext cx="8847183" cy="23844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58111" y="1356370"/>
              <a:ext cx="7227006" cy="3960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7388"/>
            <a:ext cx="9144000" cy="6701155"/>
            <a:chOff x="0" y="157388"/>
            <a:chExt cx="9144000" cy="6701155"/>
          </a:xfrm>
        </p:grpSpPr>
        <p:sp>
          <p:nvSpPr>
            <p:cNvPr id="3" name="object 3"/>
            <p:cNvSpPr/>
            <p:nvPr/>
          </p:nvSpPr>
          <p:spPr>
            <a:xfrm>
              <a:off x="669956" y="157388"/>
              <a:ext cx="8402893" cy="32468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49896"/>
              <a:ext cx="3824687" cy="4122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371626"/>
            <a:ext cx="8443416" cy="3654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370" y="635047"/>
            <a:ext cx="8383822" cy="451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9502" y="1728822"/>
            <a:ext cx="3577230" cy="3319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2144" y="843433"/>
            <a:ext cx="5592674" cy="4433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5831" y="893959"/>
            <a:ext cx="6578385" cy="4475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6852" y="1401816"/>
            <a:ext cx="5949074" cy="3500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73935" y="266956"/>
            <a:ext cx="5596890" cy="5829300"/>
            <a:chOff x="1773935" y="266956"/>
            <a:chExt cx="5596890" cy="5829300"/>
          </a:xfrm>
        </p:grpSpPr>
        <p:sp>
          <p:nvSpPr>
            <p:cNvPr id="3" name="object 3"/>
            <p:cNvSpPr/>
            <p:nvPr/>
          </p:nvSpPr>
          <p:spPr>
            <a:xfrm>
              <a:off x="2445445" y="266956"/>
              <a:ext cx="4275279" cy="57815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73935" y="5070318"/>
              <a:ext cx="5596314" cy="1025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7241" y="2048261"/>
            <a:ext cx="6548990" cy="2680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4662" y="251780"/>
            <a:ext cx="2439078" cy="5809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12702" y="4771851"/>
            <a:ext cx="3618157" cy="1187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139" y="1170628"/>
            <a:ext cx="7370374" cy="3703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467" y="1562244"/>
            <a:ext cx="8847183" cy="334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4279"/>
            <a:ext cx="9144000" cy="4516755"/>
            <a:chOff x="0" y="1274279"/>
            <a:chExt cx="9144000" cy="4516755"/>
          </a:xfrm>
        </p:grpSpPr>
        <p:sp>
          <p:nvSpPr>
            <p:cNvPr id="3" name="object 3"/>
            <p:cNvSpPr/>
            <p:nvPr/>
          </p:nvSpPr>
          <p:spPr>
            <a:xfrm>
              <a:off x="459704" y="1274279"/>
              <a:ext cx="8224591" cy="42253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363211"/>
              <a:ext cx="9143824" cy="14277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6888"/>
            <a:ext cx="9144000" cy="6391275"/>
            <a:chOff x="0" y="466888"/>
            <a:chExt cx="9144000" cy="6391275"/>
          </a:xfrm>
        </p:grpSpPr>
        <p:sp>
          <p:nvSpPr>
            <p:cNvPr id="3" name="object 3"/>
            <p:cNvSpPr/>
            <p:nvPr/>
          </p:nvSpPr>
          <p:spPr>
            <a:xfrm>
              <a:off x="161923" y="466888"/>
              <a:ext cx="8810531" cy="22023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477000" y="2526733"/>
              <a:ext cx="2226706" cy="36454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470" y="401602"/>
            <a:ext cx="7789684" cy="740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0863" y="1913112"/>
            <a:ext cx="6906661" cy="3302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356" y="946231"/>
            <a:ext cx="8959850" cy="4997450"/>
            <a:chOff x="68356" y="946231"/>
            <a:chExt cx="8959850" cy="4997450"/>
          </a:xfrm>
        </p:grpSpPr>
        <p:sp>
          <p:nvSpPr>
            <p:cNvPr id="3" name="object 3"/>
            <p:cNvSpPr/>
            <p:nvPr/>
          </p:nvSpPr>
          <p:spPr>
            <a:xfrm>
              <a:off x="77493" y="946231"/>
              <a:ext cx="8950554" cy="4558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8356" y="5542793"/>
              <a:ext cx="2753791" cy="4008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06605" y="401250"/>
            <a:ext cx="4672252" cy="283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5098" y="314483"/>
            <a:ext cx="5609418" cy="5573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873" y="727129"/>
            <a:ext cx="8810531" cy="4530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Bölüm</a:t>
            </a:r>
            <a:r>
              <a:rPr dirty="0" spc="-105"/>
              <a:t> </a:t>
            </a:r>
            <a:r>
              <a:rPr dirty="0"/>
              <a:t>5.1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9516" y="3062097"/>
            <a:ext cx="6583680" cy="1367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216025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Times New Roman"/>
                <a:cs typeface="Times New Roman"/>
              </a:rPr>
              <a:t>Sonlu </a:t>
            </a:r>
            <a:r>
              <a:rPr dirty="0" sz="4400" spc="-30">
                <a:latin typeface="Times New Roman"/>
                <a:cs typeface="Times New Roman"/>
              </a:rPr>
              <a:t>Toplamlarla  </a:t>
            </a:r>
            <a:r>
              <a:rPr dirty="0" sz="4400" spc="-40">
                <a:latin typeface="Times New Roman"/>
                <a:cs typeface="Times New Roman"/>
              </a:rPr>
              <a:t>Tahminde </a:t>
            </a:r>
            <a:r>
              <a:rPr dirty="0" sz="4400">
                <a:latin typeface="Times New Roman"/>
                <a:cs typeface="Times New Roman"/>
              </a:rPr>
              <a:t>Bulunmak ve</a:t>
            </a:r>
            <a:r>
              <a:rPr dirty="0" sz="4400" spc="-305">
                <a:latin typeface="Times New Roman"/>
                <a:cs typeface="Times New Roman"/>
              </a:rPr>
              <a:t> </a:t>
            </a:r>
            <a:r>
              <a:rPr dirty="0" sz="4400">
                <a:latin typeface="Times New Roman"/>
                <a:cs typeface="Times New Roman"/>
              </a:rPr>
              <a:t>Alan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Bölüm</a:t>
            </a:r>
            <a:r>
              <a:rPr dirty="0" spc="-105"/>
              <a:t> </a:t>
            </a:r>
            <a:r>
              <a:rPr dirty="0"/>
              <a:t>5.2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0725" y="3066669"/>
            <a:ext cx="51631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3914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Times New Roman"/>
                <a:cs typeface="Times New Roman"/>
              </a:rPr>
              <a:t>Sigma Gösterimi ve  Sonlu </a:t>
            </a:r>
            <a:r>
              <a:rPr dirty="0" sz="3600" spc="-30">
                <a:latin typeface="Times New Roman"/>
                <a:cs typeface="Times New Roman"/>
              </a:rPr>
              <a:t>Toplamların</a:t>
            </a:r>
            <a:r>
              <a:rPr dirty="0" sz="3600" spc="-80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Limitleri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682" y="230740"/>
            <a:ext cx="6502695" cy="149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9701" y="1949599"/>
            <a:ext cx="4001457" cy="230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6669" y="2986527"/>
            <a:ext cx="6030763" cy="2201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334" y="997581"/>
            <a:ext cx="8692482" cy="4238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742" y="885472"/>
            <a:ext cx="8764769" cy="455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334" y="1065170"/>
            <a:ext cx="8683075" cy="3570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25" y="1171575"/>
            <a:ext cx="8801100" cy="408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99" y="2429319"/>
            <a:ext cx="8902700" cy="1950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8924" y="1066809"/>
            <a:ext cx="5636201" cy="1248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38" y="1363275"/>
            <a:ext cx="8866312" cy="3274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6577" y="1389471"/>
            <a:ext cx="3790686" cy="4159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467" y="1105396"/>
            <a:ext cx="8847183" cy="4184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99" y="1602372"/>
            <a:ext cx="8931636" cy="2597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3783" y="1013420"/>
            <a:ext cx="7636238" cy="4207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004" y="1146413"/>
            <a:ext cx="8998085" cy="2113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945" y="3332994"/>
            <a:ext cx="5027021" cy="284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475" y="709977"/>
            <a:ext cx="8737602" cy="4776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3" y="426712"/>
            <a:ext cx="8791481" cy="1478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1448" y="2453171"/>
            <a:ext cx="8801006" cy="32330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199" y="794624"/>
            <a:ext cx="8774254" cy="1386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83036" y="2656015"/>
            <a:ext cx="5462033" cy="223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180" y="3125619"/>
            <a:ext cx="5424578" cy="1464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93" y="4946132"/>
            <a:ext cx="8960241" cy="863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7836" y="670256"/>
            <a:ext cx="7188195" cy="4936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0635" y="497583"/>
            <a:ext cx="7244785" cy="5510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1733" y="399616"/>
            <a:ext cx="3387105" cy="5482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61511" y="2413908"/>
            <a:ext cx="4095157" cy="1817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024" y="597341"/>
            <a:ext cx="8440536" cy="5161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821" y="2819375"/>
            <a:ext cx="8988357" cy="895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687" y="2362204"/>
            <a:ext cx="6994842" cy="344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69467"/>
            <a:ext cx="9144000" cy="6489065"/>
            <a:chOff x="0" y="369467"/>
            <a:chExt cx="9144000" cy="6489065"/>
          </a:xfrm>
        </p:grpSpPr>
        <p:sp>
          <p:nvSpPr>
            <p:cNvPr id="3" name="object 3"/>
            <p:cNvSpPr/>
            <p:nvPr/>
          </p:nvSpPr>
          <p:spPr>
            <a:xfrm>
              <a:off x="2418781" y="369467"/>
              <a:ext cx="4267873" cy="55856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362200" y="4724455"/>
              <a:ext cx="4246482" cy="14306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Bölüm</a:t>
            </a:r>
            <a:r>
              <a:rPr dirty="0" spc="-105"/>
              <a:t> </a:t>
            </a:r>
            <a:r>
              <a:rPr dirty="0"/>
              <a:t>5.3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07257" y="3066669"/>
            <a:ext cx="27311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Times New Roman"/>
                <a:cs typeface="Times New Roman"/>
              </a:rPr>
              <a:t>Belirli</a:t>
            </a:r>
            <a:r>
              <a:rPr dirty="0" sz="3600" spc="-55">
                <a:latin typeface="Times New Roman"/>
                <a:cs typeface="Times New Roman"/>
              </a:rPr>
              <a:t> </a:t>
            </a:r>
            <a:r>
              <a:rPr dirty="0" sz="3600">
                <a:latin typeface="Times New Roman"/>
                <a:cs typeface="Times New Roman"/>
              </a:rPr>
              <a:t>İntegral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824" y="1081997"/>
            <a:ext cx="8362855" cy="3440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01367" y="5105086"/>
            <a:ext cx="3567935" cy="578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843" y="436698"/>
            <a:ext cx="3102284" cy="273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5491" y="1121447"/>
            <a:ext cx="6152645" cy="2617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965" y="4211292"/>
            <a:ext cx="8382620" cy="588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7586" y="4861470"/>
            <a:ext cx="1480242" cy="1623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5948" y="578950"/>
            <a:ext cx="8362384" cy="1369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5233" y="2510952"/>
            <a:ext cx="5677074" cy="1146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98300" y="4048577"/>
            <a:ext cx="3598343" cy="517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57661" y="4902621"/>
            <a:ext cx="3648884" cy="5178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370" y="2775036"/>
            <a:ext cx="8363547" cy="1297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73"/>
            <a:ext cx="6990121" cy="643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908" y="718100"/>
            <a:ext cx="8638251" cy="5334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797" y="1748995"/>
            <a:ext cx="8383129" cy="332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096" y="1297762"/>
            <a:ext cx="8373517" cy="4110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508" y="766864"/>
            <a:ext cx="8069555" cy="141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03822" y="2716021"/>
            <a:ext cx="2533583" cy="3237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3672" y="656825"/>
            <a:ext cx="8279130" cy="5287010"/>
            <a:chOff x="423672" y="656825"/>
            <a:chExt cx="8279130" cy="5287010"/>
          </a:xfrm>
        </p:grpSpPr>
        <p:sp>
          <p:nvSpPr>
            <p:cNvPr id="3" name="object 3"/>
            <p:cNvSpPr/>
            <p:nvPr/>
          </p:nvSpPr>
          <p:spPr>
            <a:xfrm>
              <a:off x="434990" y="656825"/>
              <a:ext cx="8267270" cy="50261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23672" y="4571997"/>
              <a:ext cx="8252052" cy="13716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9144" y="685850"/>
            <a:ext cx="8342076" cy="5054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370" y="446913"/>
            <a:ext cx="8363547" cy="1959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6408" y="2776114"/>
            <a:ext cx="8360821" cy="1928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005" y="446868"/>
            <a:ext cx="8381090" cy="2892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6542" y="3662593"/>
            <a:ext cx="8360821" cy="2080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277" y="558794"/>
            <a:ext cx="8383129" cy="5287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0465" y="1876083"/>
            <a:ext cx="3120622" cy="31055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Bölüm</a:t>
            </a:r>
            <a:r>
              <a:rPr dirty="0" spc="-105"/>
              <a:t> </a:t>
            </a:r>
            <a:r>
              <a:rPr dirty="0"/>
              <a:t>5.4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9720" y="3066669"/>
            <a:ext cx="44653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Times New Roman"/>
                <a:cs typeface="Times New Roman"/>
              </a:rPr>
              <a:t>Analizin </a:t>
            </a:r>
            <a:r>
              <a:rPr dirty="0" sz="3600" spc="-55">
                <a:latin typeface="Times New Roman"/>
                <a:cs typeface="Times New Roman"/>
              </a:rPr>
              <a:t>Temel</a:t>
            </a:r>
            <a:r>
              <a:rPr dirty="0" sz="3600" spc="-150">
                <a:latin typeface="Times New Roman"/>
                <a:cs typeface="Times New Roman"/>
              </a:rPr>
              <a:t> </a:t>
            </a:r>
            <a:r>
              <a:rPr dirty="0" sz="3600" spc="-40">
                <a:latin typeface="Times New Roman"/>
                <a:cs typeface="Times New Roman"/>
              </a:rPr>
              <a:t>Teoremi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3" y="370516"/>
            <a:ext cx="3972724" cy="273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64585" y="710930"/>
            <a:ext cx="3436121" cy="527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370" y="2454971"/>
            <a:ext cx="8363547" cy="194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6925" y="2033768"/>
            <a:ext cx="3508031" cy="2557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277" y="387526"/>
            <a:ext cx="8383129" cy="5337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256" y="2132895"/>
            <a:ext cx="8774254" cy="3304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3293"/>
            <a:ext cx="9124950" cy="1213485"/>
            <a:chOff x="0" y="463293"/>
            <a:chExt cx="9124950" cy="1213485"/>
          </a:xfrm>
        </p:grpSpPr>
        <p:sp>
          <p:nvSpPr>
            <p:cNvPr id="4" name="object 4"/>
            <p:cNvSpPr/>
            <p:nvPr/>
          </p:nvSpPr>
          <p:spPr>
            <a:xfrm>
              <a:off x="1257689" y="463293"/>
              <a:ext cx="7673227" cy="3749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813805"/>
              <a:ext cx="9124916" cy="8625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719" y="1708374"/>
            <a:ext cx="8371144" cy="3349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370" y="851262"/>
            <a:ext cx="8363547" cy="2110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56498" y="3982556"/>
            <a:ext cx="3709164" cy="517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853" y="1203708"/>
            <a:ext cx="4722703" cy="3805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551" y="543285"/>
            <a:ext cx="8383129" cy="5368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824" y="424035"/>
            <a:ext cx="8362855" cy="240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5277" y="3040808"/>
            <a:ext cx="8383129" cy="2892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233" y="1566553"/>
            <a:ext cx="8373517" cy="376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138" y="404609"/>
            <a:ext cx="8393018" cy="2536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71518" y="3269308"/>
            <a:ext cx="2787857" cy="2659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95" y="655240"/>
            <a:ext cx="8383822" cy="5003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687" y="913945"/>
            <a:ext cx="8383129" cy="3987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38955" y="1500443"/>
            <a:ext cx="3445431" cy="4029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7337"/>
            <a:ext cx="9116060" cy="5798820"/>
            <a:chOff x="0" y="297337"/>
            <a:chExt cx="9116060" cy="5798820"/>
          </a:xfrm>
        </p:grpSpPr>
        <p:sp>
          <p:nvSpPr>
            <p:cNvPr id="3" name="object 3"/>
            <p:cNvSpPr/>
            <p:nvPr/>
          </p:nvSpPr>
          <p:spPr>
            <a:xfrm>
              <a:off x="623168" y="297337"/>
              <a:ext cx="7842492" cy="57614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610105"/>
              <a:ext cx="9115835" cy="14858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122" y="695829"/>
            <a:ext cx="8381278" cy="5034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370" y="2165565"/>
            <a:ext cx="8363547" cy="2506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140" y="649999"/>
            <a:ext cx="8393266" cy="5206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7892" y="1213669"/>
            <a:ext cx="3365168" cy="3796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Bölüm</a:t>
            </a:r>
            <a:r>
              <a:rPr dirty="0" spc="-105"/>
              <a:t> </a:t>
            </a:r>
            <a:r>
              <a:rPr dirty="0"/>
              <a:t>5.5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65273" y="3066669"/>
            <a:ext cx="40132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6250" marR="5080" indent="-464184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Times New Roman"/>
                <a:cs typeface="Times New Roman"/>
              </a:rPr>
              <a:t>Belirsiz İntegraller ve  Dönüşüm</a:t>
            </a:r>
            <a:r>
              <a:rPr dirty="0" sz="3600" spc="-10">
                <a:latin typeface="Times New Roman"/>
                <a:cs typeface="Times New Roman"/>
              </a:rPr>
              <a:t> Kuralı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5551" y="1595631"/>
            <a:ext cx="8376920" cy="1407160"/>
            <a:chOff x="365551" y="1595631"/>
            <a:chExt cx="8376920" cy="1407160"/>
          </a:xfrm>
        </p:grpSpPr>
        <p:sp>
          <p:nvSpPr>
            <p:cNvPr id="3" name="object 3"/>
            <p:cNvSpPr/>
            <p:nvPr/>
          </p:nvSpPr>
          <p:spPr>
            <a:xfrm>
              <a:off x="365551" y="1937038"/>
              <a:ext cx="7693827" cy="10651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94560" y="1595631"/>
              <a:ext cx="6547717" cy="3852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09676" y="3322239"/>
            <a:ext cx="8381278" cy="1390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139" y="280951"/>
            <a:ext cx="8360821" cy="1817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6096" y="2245218"/>
            <a:ext cx="8372337" cy="3836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139" y="909137"/>
            <a:ext cx="8370956" cy="4445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824" y="54351"/>
            <a:ext cx="8362327" cy="2424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3418" y="2621482"/>
            <a:ext cx="6025835" cy="34839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95" y="1158047"/>
            <a:ext cx="8373684" cy="3866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938530"/>
            <a:ext cx="4897755" cy="3308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Şekil </a:t>
            </a:r>
            <a:r>
              <a:rPr dirty="0"/>
              <a:t>5.3a daki </a:t>
            </a:r>
            <a:r>
              <a:rPr dirty="0" spc="-5"/>
              <a:t>dikdörtgenlerin </a:t>
            </a:r>
            <a:r>
              <a:rPr dirty="0"/>
              <a:t>alanları</a:t>
            </a:r>
            <a:r>
              <a:rPr dirty="0" spc="-100"/>
              <a:t> </a:t>
            </a:r>
            <a:r>
              <a:rPr dirty="0" spc="-5"/>
              <a:t>toplamı:</a:t>
            </a:r>
          </a:p>
        </p:txBody>
      </p:sp>
      <p:sp>
        <p:nvSpPr>
          <p:cNvPr id="3" name="object 3"/>
          <p:cNvSpPr/>
          <p:nvPr/>
        </p:nvSpPr>
        <p:spPr>
          <a:xfrm>
            <a:off x="115744" y="4717964"/>
            <a:ext cx="8921991" cy="1110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824" y="243859"/>
            <a:ext cx="4784264" cy="18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6139" y="2174089"/>
            <a:ext cx="7995985" cy="3876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408" y="1516248"/>
            <a:ext cx="8370956" cy="3632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414" y="863389"/>
            <a:ext cx="8383129" cy="4130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1264" y="1426590"/>
            <a:ext cx="414147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3230" algn="l"/>
              </a:tabLst>
            </a:pPr>
            <a:r>
              <a:rPr dirty="0" sz="7200" spc="-5">
                <a:latin typeface="Times New Roman"/>
                <a:cs typeface="Times New Roman"/>
              </a:rPr>
              <a:t>Section	</a:t>
            </a:r>
            <a:r>
              <a:rPr dirty="0" sz="7200" spc="5">
                <a:latin typeface="Times New Roman"/>
                <a:cs typeface="Times New Roman"/>
              </a:rPr>
              <a:t>5</a:t>
            </a:r>
            <a:r>
              <a:rPr dirty="0" sz="7200" spc="-5">
                <a:latin typeface="Times New Roman"/>
                <a:cs typeface="Times New Roman"/>
              </a:rPr>
              <a:t>.6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9973" y="3066669"/>
            <a:ext cx="48514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59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latin typeface="Times New Roman"/>
                <a:cs typeface="Times New Roman"/>
              </a:rPr>
              <a:t>Değişken Dönüşümü </a:t>
            </a:r>
            <a:r>
              <a:rPr dirty="0" sz="3600">
                <a:latin typeface="Times New Roman"/>
                <a:cs typeface="Times New Roman"/>
              </a:rPr>
              <a:t>ve  </a:t>
            </a:r>
            <a:r>
              <a:rPr dirty="0" sz="3600" spc="-5">
                <a:latin typeface="Times New Roman"/>
                <a:cs typeface="Times New Roman"/>
              </a:rPr>
              <a:t>Eğriler Arasındaki</a:t>
            </a:r>
            <a:r>
              <a:rPr dirty="0" sz="3600" spc="-425">
                <a:latin typeface="Times New Roman"/>
                <a:cs typeface="Times New Roman"/>
              </a:rPr>
              <a:t> </a:t>
            </a:r>
            <a:r>
              <a:rPr dirty="0" sz="3600" spc="-5">
                <a:latin typeface="Times New Roman"/>
                <a:cs typeface="Times New Roman"/>
              </a:rPr>
              <a:t>Alanlar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960" y="1867314"/>
            <a:ext cx="8362201" cy="207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95" y="528261"/>
            <a:ext cx="8373684" cy="4982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095" y="812821"/>
            <a:ext cx="8383822" cy="4698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468" y="1295504"/>
            <a:ext cx="8441896" cy="3572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508" y="690817"/>
            <a:ext cx="8373684" cy="4841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960" y="1886682"/>
            <a:ext cx="8362201" cy="3013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744" y="838200"/>
            <a:ext cx="8921991" cy="2472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080" y="3728723"/>
            <a:ext cx="2108852" cy="1828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277" y="1158132"/>
            <a:ext cx="8383129" cy="4039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9098" y="1638095"/>
            <a:ext cx="3061583" cy="3419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8690" y="1708116"/>
            <a:ext cx="3041275" cy="3370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7809" y="1470685"/>
            <a:ext cx="3619338" cy="3957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73" y="2175708"/>
            <a:ext cx="8360821" cy="2445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5" y="227490"/>
            <a:ext cx="8689975" cy="5411470"/>
            <a:chOff x="59435" y="227490"/>
            <a:chExt cx="8689975" cy="5411470"/>
          </a:xfrm>
        </p:grpSpPr>
        <p:sp>
          <p:nvSpPr>
            <p:cNvPr id="3" name="object 3"/>
            <p:cNvSpPr/>
            <p:nvPr/>
          </p:nvSpPr>
          <p:spPr>
            <a:xfrm>
              <a:off x="344820" y="227490"/>
              <a:ext cx="8404097" cy="29933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435" y="2340870"/>
              <a:ext cx="3425388" cy="32979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3584" y="1252109"/>
            <a:ext cx="8352155" cy="2964815"/>
            <a:chOff x="263584" y="1252109"/>
            <a:chExt cx="8352155" cy="2964815"/>
          </a:xfrm>
        </p:grpSpPr>
        <p:sp>
          <p:nvSpPr>
            <p:cNvPr id="3" name="object 3"/>
            <p:cNvSpPr/>
            <p:nvPr/>
          </p:nvSpPr>
          <p:spPr>
            <a:xfrm>
              <a:off x="263584" y="1252109"/>
              <a:ext cx="7248262" cy="19379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98086" y="3232438"/>
              <a:ext cx="6517563" cy="9840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820" y="311212"/>
            <a:ext cx="8383822" cy="5561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818" y="77"/>
            <a:ext cx="9010650" cy="6092825"/>
            <a:chOff x="123818" y="77"/>
            <a:chExt cx="9010650" cy="6092825"/>
          </a:xfrm>
        </p:grpSpPr>
        <p:sp>
          <p:nvSpPr>
            <p:cNvPr id="3" name="object 3"/>
            <p:cNvSpPr/>
            <p:nvPr/>
          </p:nvSpPr>
          <p:spPr>
            <a:xfrm>
              <a:off x="123818" y="2863373"/>
              <a:ext cx="8231023" cy="3229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53227" y="77"/>
              <a:ext cx="3880700" cy="30479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139" y="71037"/>
            <a:ext cx="8381090" cy="973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75687" y="1179040"/>
            <a:ext cx="7764784" cy="4901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9685">
              <a:lnSpc>
                <a:spcPts val="1650"/>
              </a:lnSpc>
            </a:pPr>
            <a:r>
              <a:rPr dirty="0" spc="-5"/>
              <a:t>Thomas' </a:t>
            </a:r>
            <a:r>
              <a:rPr dirty="0"/>
              <a:t>Calculus,</a:t>
            </a:r>
            <a:r>
              <a:rPr dirty="0" spc="-80"/>
              <a:t> </a:t>
            </a:r>
            <a:r>
              <a:rPr dirty="0"/>
              <a:t>14e</a:t>
            </a: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dirty="0" sz="1000" spc="-10">
                <a:solidFill>
                  <a:srgbClr val="D9D9D9"/>
                </a:solidFill>
                <a:latin typeface="Times New Roman"/>
                <a:cs typeface="Times New Roman"/>
              </a:rPr>
              <a:t>Copyright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© </a:t>
            </a:r>
            <a:r>
              <a:rPr dirty="0" sz="1000">
                <a:solidFill>
                  <a:srgbClr val="D9D9D9"/>
                </a:solidFill>
                <a:latin typeface="Times New Roman"/>
                <a:cs typeface="Times New Roman"/>
              </a:rPr>
              <a:t>2018, 2014, 2010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Pearson Education</a:t>
            </a:r>
            <a:r>
              <a:rPr dirty="0" sz="1000" spc="35">
                <a:solidFill>
                  <a:srgbClr val="D9D9D9"/>
                </a:solidFill>
                <a:latin typeface="Times New Roman"/>
                <a:cs typeface="Times New Roman"/>
              </a:rPr>
              <a:t> </a:t>
            </a:r>
            <a:r>
              <a:rPr dirty="0" sz="1000" spc="-5">
                <a:solidFill>
                  <a:srgbClr val="D9D9D9"/>
                </a:solidFill>
                <a:latin typeface="Times New Roman"/>
                <a:cs typeface="Times New Roman"/>
              </a:rPr>
              <a:t>Inc.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64"/>
              </a:lnSpc>
            </a:pPr>
            <a:r>
              <a:rPr dirty="0" spc="-5"/>
              <a:t>Slide </a:t>
            </a:r>
            <a:fld id="{81D60167-4931-47E6-BA6A-407CBD079E47}" type="slidenum">
              <a:rPr dirty="0" spc="-5"/>
              <a:t>100</a:t>
            </a:fld>
            <a:r>
              <a:rPr dirty="0" spc="-5"/>
              <a:t> of</a:t>
            </a:r>
            <a:r>
              <a:rPr dirty="0" spc="-50"/>
              <a:t> </a:t>
            </a:r>
            <a:r>
              <a:rPr dirty="0" spc="-5"/>
              <a:t>71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Maurice D. Weir, Joel Hass</dc:creator>
  <dc:subject>Thomas' Calculus 14th edition</dc:subject>
  <dc:title>Chapter 5</dc:title>
  <dcterms:created xsi:type="dcterms:W3CDTF">2020-03-30T07:43:19Z</dcterms:created>
  <dcterms:modified xsi:type="dcterms:W3CDTF">2020-03-30T07:43:19Z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2019-02-25T00:00:00Z</vt:filetime>
  </property>
  <property fmtid="{D5CDD505-2E9C-101B-9397-08002B2CF9AE}" pid="3" name="Creator">
    <vt:lpwstr>Office 365 için Microsoft® PowerPoint®</vt:lpwstr>
  </property>
  <property fmtid="{D5CDD505-2E9C-101B-9397-08002B2CF9AE}" pid="4" name="LastSaved">
    <vt:filetime>2020-03-30T00:00:00Z</vt:filetime>
  </property>
</Properties>
</file>